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useoModerno Medium" panose="020B0604020202020204" charset="0"/>
      <p:regular r:id="rId19"/>
    </p:embeddedFont>
    <p:embeddedFont>
      <p:font typeface="Source Sans 3" panose="020B0604020202020204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22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7F2D-FD4B-DA96-693A-7D4B1DF6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46F10-84B4-C5BB-BA71-166F47B98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99FD4-C2C1-C487-14F1-CE99D70B0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63EE6-9DDE-2863-E147-35AB45661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0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B4224-426D-A42F-B455-FCACCB04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0F0A8-BA39-78AD-054A-91FBFBC7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1A51A-E78F-444C-6A44-50F52817C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0C65-61D1-CB29-FAC1-BB982E0BE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31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04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Pipeline de Sentimentos (IMDB)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445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Arquitetura de Dados – Projeto da Graduação (2025/2)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532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Análise de sentimentos em avaliações de filmes utilizando arquitetura de dados em camadas e processamento de linguagem natural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73F27-17F7-4898-7C86-015A2439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9B9F8E-6EF3-28CB-8D6C-356BCD9C063B}"/>
              </a:ext>
            </a:extLst>
          </p:cNvPr>
          <p:cNvSpPr/>
          <p:nvPr/>
        </p:nvSpPr>
        <p:spPr>
          <a:xfrm>
            <a:off x="706160" y="439944"/>
            <a:ext cx="9413796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00"/>
              </a:lnSpc>
            </a:pPr>
            <a:r>
              <a:rPr lang="pt-BR" sz="3900" dirty="0">
                <a:solidFill>
                  <a:srgbClr val="124E73"/>
                </a:solidFill>
                <a:latin typeface="MuseoModerno Medium" pitchFamily="34" charset="0"/>
              </a:rPr>
              <a:t>Modelos de Machine Learning</a:t>
            </a:r>
            <a:endParaRPr lang="en-US" sz="3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F3D9D57-446E-410B-FCCF-DEF4297EFA66}"/>
              </a:ext>
            </a:extLst>
          </p:cNvPr>
          <p:cNvSpPr/>
          <p:nvPr/>
        </p:nvSpPr>
        <p:spPr>
          <a:xfrm>
            <a:off x="832453" y="2047565"/>
            <a:ext cx="5927407" cy="477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Na fase de modelagem preditiva, diversos algoritmos foram avaliados. Entre todos os modelos testados, dois se destacaram por apresentar acurácia superior a 90%:</a:t>
            </a:r>
          </a:p>
          <a:p>
            <a:endParaRPr lang="pt-BR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  <a:t>SVM (Support Vector Machine) – 92% de acurácia</a:t>
            </a:r>
            <a:b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</a:b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O SVM é um dos algoritmos mais robustos para classificação de textos. Ele trabalha buscando o melhor hiperplano que separa as classes (sentimentos positivos e negativos) com máxima margem. No contexto do projeto, o SVM mostrou excelente desempenho, conseguindo generalizar bem mesmo diante de dados complexos e variados, o que é essencial para tarefas de análise de sentimentos.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2B4150"/>
              </a:solidFill>
              <a:latin typeface="Source Sans 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rgbClr val="2B4150"/>
                </a:solidFill>
                <a:latin typeface="Source Sans 3" pitchFamily="34" charset="0"/>
              </a:rPr>
              <a:t>LinearSVC</a:t>
            </a:r>
            <a:r>
              <a:rPr lang="pt-BR" sz="1600" b="1" dirty="0">
                <a:solidFill>
                  <a:srgbClr val="2B4150"/>
                </a:solidFill>
                <a:latin typeface="Source Sans 3" pitchFamily="34" charset="0"/>
              </a:rPr>
              <a:t> (</a:t>
            </a:r>
            <a:r>
              <a:rPr lang="pt-BR" sz="1600" b="1" dirty="0" err="1">
                <a:solidFill>
                  <a:srgbClr val="2B4150"/>
                </a:solidFill>
                <a:latin typeface="Source Sans 3" pitchFamily="34" charset="0"/>
              </a:rPr>
              <a:t>TFIDFfeaturizedData</a:t>
            </a:r>
            <a:r>
              <a:rPr lang="pt-BR" sz="1600" b="1" dirty="0">
                <a:solidFill>
                  <a:srgbClr val="2B4150"/>
                </a:solidFill>
                <a:latin typeface="Source Sans 3" pitchFamily="34" charset="0"/>
              </a:rPr>
              <a:t>) – 90,27% de acurácia</a:t>
            </a:r>
            <a:br>
              <a:rPr lang="pt-BR" sz="1600" dirty="0">
                <a:solidFill>
                  <a:srgbClr val="2B4150"/>
                </a:solidFill>
                <a:latin typeface="Source Sans 3" pitchFamily="34" charset="0"/>
              </a:rPr>
            </a:br>
            <a:r>
              <a:rPr lang="pt-BR" sz="1600" dirty="0">
                <a:solidFill>
                  <a:srgbClr val="2B4150"/>
                </a:solidFill>
                <a:latin typeface="Source Sans 3" pitchFamily="34" charset="0"/>
              </a:rPr>
              <a:t>O </a:t>
            </a:r>
            <a:r>
              <a:rPr lang="pt-BR" sz="1600" dirty="0" err="1">
                <a:solidFill>
                  <a:srgbClr val="2B4150"/>
                </a:solidFill>
                <a:latin typeface="Source Sans 3" pitchFamily="34" charset="0"/>
              </a:rPr>
              <a:t>LinearSVC</a:t>
            </a:r>
            <a:r>
              <a:rPr lang="pt-BR" sz="1600" dirty="0">
                <a:solidFill>
                  <a:srgbClr val="2B4150"/>
                </a:solidFill>
                <a:latin typeface="Source Sans 3" pitchFamily="34" charset="0"/>
              </a:rPr>
              <a:t> é uma versão otimizada do SVM para grandes volumes de dados e alta dimensionalidade, como ocorre em textos vetorizados por TF-IDF. Utilizando essa abordagem, o modelo conseguiu capturar nuances importantes das avaliações, apresentando alta acurácia e F1-score. O uso do TF-IDF permitiu que o modelo desse mais peso às palavras relevantes, tornando a classificação mais precisa.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B415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F2DC3EE6-5C32-1FE5-BCF5-3C7024B1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92" y="2397513"/>
            <a:ext cx="6506041" cy="4337360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6C623251-A9E8-FBE8-4336-3832DEACD314}"/>
              </a:ext>
            </a:extLst>
          </p:cNvPr>
          <p:cNvSpPr/>
          <p:nvPr/>
        </p:nvSpPr>
        <p:spPr>
          <a:xfrm>
            <a:off x="706160" y="1448674"/>
            <a:ext cx="334946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Resultados Alcançados</a:t>
            </a:r>
            <a:endParaRPr lang="en-US" sz="2350" dirty="0"/>
          </a:p>
        </p:txBody>
      </p:sp>
    </p:spTree>
    <p:extLst>
      <p:ext uri="{BB962C8B-B14F-4D97-AF65-F5344CB8AC3E}">
        <p14:creationId xmlns:p14="http://schemas.microsoft.com/office/powerpoint/2010/main" val="256424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9B60-A7B3-CC7F-95EB-5ED69B53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78FF639-F4EA-5518-0F10-C93FC1BAB77C}"/>
              </a:ext>
            </a:extLst>
          </p:cNvPr>
          <p:cNvSpPr/>
          <p:nvPr/>
        </p:nvSpPr>
        <p:spPr>
          <a:xfrm>
            <a:off x="706160" y="439944"/>
            <a:ext cx="9413796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00"/>
              </a:lnSpc>
            </a:pPr>
            <a:r>
              <a:rPr lang="pt-BR" sz="3900" dirty="0">
                <a:solidFill>
                  <a:srgbClr val="124E73"/>
                </a:solidFill>
                <a:latin typeface="MuseoModerno Medium" pitchFamily="34" charset="0"/>
              </a:rPr>
              <a:t>Comparativo das Matrizes de Confusão</a:t>
            </a:r>
            <a:endParaRPr lang="en-US" sz="39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35F448D2-7EFE-5ECA-8981-B81DFAD21ACC}"/>
              </a:ext>
            </a:extLst>
          </p:cNvPr>
          <p:cNvSpPr/>
          <p:nvPr/>
        </p:nvSpPr>
        <p:spPr>
          <a:xfrm>
            <a:off x="706160" y="1448674"/>
            <a:ext cx="334946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pt-BR" sz="2400" b="1" dirty="0" err="1">
                <a:solidFill>
                  <a:srgbClr val="2B4150"/>
                </a:solidFill>
                <a:latin typeface="Source Sans 3" pitchFamily="34" charset="0"/>
              </a:rPr>
              <a:t>LinearSVC</a:t>
            </a:r>
            <a:r>
              <a:rPr lang="pt-BR" sz="2400" b="1" dirty="0">
                <a:solidFill>
                  <a:srgbClr val="2B4150"/>
                </a:solidFill>
                <a:latin typeface="Source Sans 3" pitchFamily="34" charset="0"/>
              </a:rPr>
              <a:t> (</a:t>
            </a:r>
            <a:r>
              <a:rPr lang="pt-BR" sz="2400" b="1" dirty="0" err="1">
                <a:solidFill>
                  <a:srgbClr val="2B4150"/>
                </a:solidFill>
                <a:latin typeface="Source Sans 3" pitchFamily="34" charset="0"/>
              </a:rPr>
              <a:t>TFIDFfeaturizedData</a:t>
            </a:r>
            <a:r>
              <a:rPr lang="pt-BR" sz="2400" b="1" dirty="0">
                <a:solidFill>
                  <a:srgbClr val="2B4150"/>
                </a:solidFill>
                <a:latin typeface="Source Sans 3" pitchFamily="34" charset="0"/>
              </a:rPr>
              <a:t>)</a:t>
            </a:r>
            <a:endParaRPr lang="en-US" sz="235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AD77B31-FDD0-1BC0-09A6-20FE9CCC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00782"/>
              </p:ext>
            </p:extLst>
          </p:nvPr>
        </p:nvGraphicFramePr>
        <p:xfrm>
          <a:off x="894964" y="1946682"/>
          <a:ext cx="4067328" cy="1828800"/>
        </p:xfrm>
        <a:graphic>
          <a:graphicData uri="http://schemas.openxmlformats.org/drawingml/2006/table">
            <a:tbl>
              <a:tblPr/>
              <a:tblGrid>
                <a:gridCol w="1355776">
                  <a:extLst>
                    <a:ext uri="{9D8B030D-6E8A-4147-A177-3AD203B41FA5}">
                      <a16:colId xmlns:a16="http://schemas.microsoft.com/office/drawing/2014/main" val="213366150"/>
                    </a:ext>
                  </a:extLst>
                </a:gridCol>
                <a:gridCol w="1355776">
                  <a:extLst>
                    <a:ext uri="{9D8B030D-6E8A-4147-A177-3AD203B41FA5}">
                      <a16:colId xmlns:a16="http://schemas.microsoft.com/office/drawing/2014/main" val="1687493563"/>
                    </a:ext>
                  </a:extLst>
                </a:gridCol>
                <a:gridCol w="1355776">
                  <a:extLst>
                    <a:ext uri="{9D8B030D-6E8A-4147-A177-3AD203B41FA5}">
                      <a16:colId xmlns:a16="http://schemas.microsoft.com/office/drawing/2014/main" val="34440795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prediction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4919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4354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7167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/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541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177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422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033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/>
                        <a:t>4584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792197"/>
                  </a:ext>
                </a:extLst>
              </a:tr>
            </a:tbl>
          </a:graphicData>
        </a:graphic>
      </p:graphicFrame>
      <p:sp>
        <p:nvSpPr>
          <p:cNvPr id="4" name="Text 1">
            <a:extLst>
              <a:ext uri="{FF2B5EF4-FFF2-40B4-BE49-F238E27FC236}">
                <a16:creationId xmlns:a16="http://schemas.microsoft.com/office/drawing/2014/main" id="{FBCE7711-1471-1518-B202-3E43C5BDAAB5}"/>
              </a:ext>
            </a:extLst>
          </p:cNvPr>
          <p:cNvSpPr/>
          <p:nvPr/>
        </p:nvSpPr>
        <p:spPr>
          <a:xfrm>
            <a:off x="8151458" y="1448673"/>
            <a:ext cx="334946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pt-BR" sz="2000" b="1" dirty="0">
                <a:solidFill>
                  <a:srgbClr val="2B4150"/>
                </a:solidFill>
                <a:latin typeface="Source Sans 3" pitchFamily="34" charset="0"/>
              </a:rPr>
              <a:t>SVM (Support Vector Machine) </a:t>
            </a:r>
            <a:endParaRPr lang="en-US" sz="2000" dirty="0">
              <a:solidFill>
                <a:srgbClr val="124E73"/>
              </a:solidFill>
              <a:latin typeface="MuseoModerno Medium" pitchFamily="34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DA983132-6629-FCE1-A605-FBB1DF219DFF}"/>
              </a:ext>
            </a:extLst>
          </p:cNvPr>
          <p:cNvSpPr/>
          <p:nvPr/>
        </p:nvSpPr>
        <p:spPr>
          <a:xfrm>
            <a:off x="1802609" y="4105197"/>
            <a:ext cx="1487001" cy="527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  <a:t>Acurácia: </a:t>
            </a: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90,27%</a:t>
            </a:r>
          </a:p>
          <a:p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F1-score: 0,9027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0BE803F2-D129-8E27-A733-8AF1BB3AF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8866"/>
              </p:ext>
            </p:extLst>
          </p:nvPr>
        </p:nvGraphicFramePr>
        <p:xfrm>
          <a:off x="8274121" y="1951465"/>
          <a:ext cx="4067328" cy="1828800"/>
        </p:xfrm>
        <a:graphic>
          <a:graphicData uri="http://schemas.openxmlformats.org/drawingml/2006/table">
            <a:tbl>
              <a:tblPr/>
              <a:tblGrid>
                <a:gridCol w="1355776">
                  <a:extLst>
                    <a:ext uri="{9D8B030D-6E8A-4147-A177-3AD203B41FA5}">
                      <a16:colId xmlns:a16="http://schemas.microsoft.com/office/drawing/2014/main" val="221656381"/>
                    </a:ext>
                  </a:extLst>
                </a:gridCol>
                <a:gridCol w="1355776">
                  <a:extLst>
                    <a:ext uri="{9D8B030D-6E8A-4147-A177-3AD203B41FA5}">
                      <a16:colId xmlns:a16="http://schemas.microsoft.com/office/drawing/2014/main" val="85990407"/>
                    </a:ext>
                  </a:extLst>
                </a:gridCol>
                <a:gridCol w="1355776">
                  <a:extLst>
                    <a:ext uri="{9D8B030D-6E8A-4147-A177-3AD203B41FA5}">
                      <a16:colId xmlns:a16="http://schemas.microsoft.com/office/drawing/2014/main" val="27549900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prediction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4612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4568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442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432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1363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335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646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/>
                        <a:t>4665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73027"/>
                  </a:ext>
                </a:extLst>
              </a:tr>
            </a:tbl>
          </a:graphicData>
        </a:graphic>
      </p:graphicFrame>
      <p:sp>
        <p:nvSpPr>
          <p:cNvPr id="13" name="Text 4">
            <a:extLst>
              <a:ext uri="{FF2B5EF4-FFF2-40B4-BE49-F238E27FC236}">
                <a16:creationId xmlns:a16="http://schemas.microsoft.com/office/drawing/2014/main" id="{941CA2A9-A675-4BD3-2593-D57EE86F5D1B}"/>
              </a:ext>
            </a:extLst>
          </p:cNvPr>
          <p:cNvSpPr/>
          <p:nvPr/>
        </p:nvSpPr>
        <p:spPr>
          <a:xfrm>
            <a:off x="9082690" y="4114800"/>
            <a:ext cx="1487001" cy="527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  <a:t>Acurácia:  </a:t>
            </a: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92,33%</a:t>
            </a:r>
          </a:p>
          <a:p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F1-score: 0,9233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E7F0EBD-2B5D-D3A8-59E7-6C82D05B1EEF}"/>
              </a:ext>
            </a:extLst>
          </p:cNvPr>
          <p:cNvSpPr/>
          <p:nvPr/>
        </p:nvSpPr>
        <p:spPr>
          <a:xfrm>
            <a:off x="832453" y="5129561"/>
            <a:ext cx="12816640" cy="1693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  <a:t>Interpretação Comparativa:</a:t>
            </a:r>
          </a:p>
          <a:p>
            <a:endParaRPr lang="pt-BR" sz="1550" b="1" dirty="0">
              <a:solidFill>
                <a:srgbClr val="2B4150"/>
              </a:solidFill>
              <a:latin typeface="Source Sans 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50" b="1" dirty="0">
                <a:solidFill>
                  <a:srgbClr val="2B4150"/>
                </a:solidFill>
                <a:latin typeface="Source Sans 3" pitchFamily="34" charset="0"/>
              </a:rPr>
              <a:t>Ambos os modelos apresentam excelente desempenho, </a:t>
            </a: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com alta taxa de acerto para ambas as classes (positivo e negativo).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O segundo script (SVM (Support Vector Machine)) apresenta uma acurácia ligeiramente superior (92,33% contra 90,27%), com menos falsos positivos e falsos negativos.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50" dirty="0">
                <a:solidFill>
                  <a:srgbClr val="2B4150"/>
                </a:solidFill>
                <a:latin typeface="Source Sans 3" pitchFamily="34" charset="0"/>
              </a:rPr>
              <a:t>A matriz de confusão do segundo script mostra maior número de acertos para ambas as classes e menos erros de classificação, indicando melhor capacidade de generalização.</a:t>
            </a:r>
          </a:p>
          <a:p>
            <a:endParaRPr lang="pt-BR" sz="1550" dirty="0">
              <a:solidFill>
                <a:srgbClr val="2B4150"/>
              </a:solidFill>
              <a:latin typeface="Source Sans 3" pitchFamily="34" charset="0"/>
            </a:endParaRPr>
          </a:p>
          <a:p>
            <a:endParaRPr lang="pt-BR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B4150"/>
              </a:solidFill>
              <a:latin typeface="Source Sans 3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30543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6860143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Equipe e Agradecimentos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4384" y="176474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53904" y="176474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30379" y="2019300"/>
            <a:ext cx="492109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Andressa Cristina Chaves De Oliveira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7238" y="176474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7396758" y="176474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773233" y="2019300"/>
            <a:ext cx="477750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Luana Patricia Gonçalves Machado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84384" y="284809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53904" y="284809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130379" y="3102650"/>
            <a:ext cx="4217908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Calebe Stoffel de Castro Moura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7238" y="284809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7396758" y="284809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773233" y="3102650"/>
            <a:ext cx="3634026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Rafael Evangelista Oliveira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84384" y="393144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4"/>
          <p:cNvSpPr/>
          <p:nvPr/>
        </p:nvSpPr>
        <p:spPr>
          <a:xfrm>
            <a:off x="753904" y="393144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130379" y="4185999"/>
            <a:ext cx="453330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Igor Vinicius da Silva Nascimento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27238" y="3931444"/>
            <a:ext cx="6418778" cy="859274"/>
          </a:xfrm>
          <a:prstGeom prst="roundRect">
            <a:avLst>
              <a:gd name="adj" fmla="val 1702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Shape 17"/>
          <p:cNvSpPr/>
          <p:nvPr/>
        </p:nvSpPr>
        <p:spPr>
          <a:xfrm>
            <a:off x="7396758" y="3931444"/>
            <a:ext cx="121920" cy="859274"/>
          </a:xfrm>
          <a:prstGeom prst="roundRect">
            <a:avLst>
              <a:gd name="adj" fmla="val 2757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8"/>
          <p:cNvSpPr/>
          <p:nvPr/>
        </p:nvSpPr>
        <p:spPr>
          <a:xfrm>
            <a:off x="7773233" y="4185999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Ravi Ferreira Pellizzi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84384" y="5042773"/>
            <a:ext cx="13061633" cy="952262"/>
          </a:xfrm>
          <a:prstGeom prst="roundRect">
            <a:avLst>
              <a:gd name="adj" fmla="val 3530"/>
            </a:avLst>
          </a:prstGeom>
          <a:solidFill>
            <a:srgbClr val="C9DDE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9" y="5370552"/>
            <a:ext cx="280154" cy="224076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512689" y="5322808"/>
            <a:ext cx="12109252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Orientador: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Prof. Cristiano Geraldo Teixeira Silva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84384" y="6359082"/>
            <a:ext cx="13061633" cy="35600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784384" y="6646664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Repositório GitHub: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Acesse os notebooks e documentação completa do projeto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784384" y="7257217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Obrigado pela atenção! Estamos prontos para responder suas perguntas.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045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Introdução ao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Este projeto foi desenvolvido como parte do curso de 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Tecnologia em Banco de Dados (2025/2)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com foco na construção de um pipeline completo para análise de sentimentos utilizando o dataset IMDB de Stanford.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arquitetura foi completamente </a:t>
            </a:r>
            <a:r>
              <a:rPr lang="en-US" sz="1750" dirty="0">
                <a:solidFill>
                  <a:srgbClr val="FFFFFF"/>
                </a:solidFill>
                <a:highlight>
                  <a:srgbClr val="325F7B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refatorada para execução 100% em Google Colab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eliminando dependências de infraestrutura externa como Databricks e AWS, tornando o projeto mais acessível e replicável.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118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objetivo principal é demonstrar competências em engenharia de dados, processamento de linguagem natural e arquitetura de dados escalável.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6146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Visão Geral do Projeto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02060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Coleta de Dados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17849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Extração de avaliações de filmes do dataset Stanford IMDB via Hugging Face, com processamento inicial e armazenamento estruturado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544377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88080"/>
            <a:ext cx="3572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Limpeza e Processamento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17849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Normalização textual, remoção de ruídos, tokenização e preparação dos dados para análise avançada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86694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688080"/>
            <a:ext cx="3456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Arquitetura em Camadas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17849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Implementação do modelo Bronze → Silver → Gold para organização e refinamento progressivo dos dados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2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pipeline está preparado para análises de sentimentos, machine learning e sistemas de recomendação, seguindo as melhores práticas de engenharia de dados moderna.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7342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Escopo e Status do Projeto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72107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01410" y="25797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28343" y="2723436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Etapa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986207" y="2723436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Entrega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9997" y="2723436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3004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028343" y="3373755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986207" y="3373755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Arquitetura e planejamento inicial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337375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Concluída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803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028343" y="402407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986207" y="4024074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Coleta e ingestão de dados (Camada Bronze)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402407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Refatorada (Google Colab)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306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1028343" y="467439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986207" y="4674394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Limpeza e processamento (Camadas Silver/Gold)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467439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Concluída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1810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1028343" y="5324713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986207" y="5324713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Insights, Machine Learning e análise de resultados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0940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projeto encontra-se em fase avançada de desenvolvimento, com a infraestrutura de dados completamente implementada e validada. A próxima fase focará em modelos preditivos e visualizações interativas.</a:t>
            </a:r>
            <a:endParaRPr lang="en-US" sz="1750" dirty="0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FAD675E6-A0DD-0A38-2649-77563356C491}"/>
              </a:ext>
            </a:extLst>
          </p:cNvPr>
          <p:cNvSpPr/>
          <p:nvPr/>
        </p:nvSpPr>
        <p:spPr>
          <a:xfrm>
            <a:off x="9499878" y="5324712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Concluída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658999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Arquitetura de Referência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270772"/>
            <a:ext cx="4375428" cy="859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788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Ingestão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66788" y="5809655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Hugging Face IMDB → Google Colab → Parquet/CSV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27" y="4270772"/>
            <a:ext cx="4375428" cy="859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2215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Processamento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2215" y="5809655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 + NLTK + Scikit-learn → Camadas Silver/Gold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54" y="4270772"/>
            <a:ext cx="4375428" cy="859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643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Análise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643" y="5809655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Insights, modelos ML e visualizações avançadas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1999" y="6953845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arquitetura adota o padrão medalhão (Bronze-Silver-Gold), garantindo rastreabilidade, qualidade e governança dos dados em cada camada de transformação.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Stack Técnica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1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Google Colab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4106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Ambiente de desenvolvimento Python 3 com GPU gratuita, elimina necessidade de infraestrutura local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1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84106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Manipulação e análise de dados estruturados com performance otimizada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2050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64558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Biblioteca de machine learning para classificação e análise preditiva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02050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155162"/>
            <a:ext cx="3181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Hugging Face Datasets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64558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Acesso direto ao dataset Stanford IMDB com 50 mil avaliações rotuladas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NLTK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45009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Processamento de linguagem natural: tokenização, stopwords e normalização textual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825014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959673"/>
            <a:ext cx="2972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45009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Visualizações estatísticas e exploratórias para análise de padrões nos dados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709052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Etapa 02: Coleta de Dados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3503890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Processo de Ingestão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5074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dataset 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stanfordnlp/imdb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é carregado diretamente via API do Hugging Face, contendo 50 mil avaliações de filmes balanceadas entre sentimentos positivos e negativos.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77734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Os dados são convertidos para formatos otimizados (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Parquet e CSV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e armazenados na camada Bronze, preservando a estrutura original para auditoria e reprocessamento futuro.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5048012"/>
            <a:ext cx="6943844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Notebook utilizado: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coleta_dados.ipynb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620345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Validação de schema e tipos de dados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6054923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Verificação de integridade e completude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648950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Documentação de metadados e linhagem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625"/>
            <a:ext cx="11644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Etapa 03: Processamento e Transformação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50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20077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793790" y="2694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Carregamento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8480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Leitura dos arquivos Parquet da camada Bronze com validação de schema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650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20077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216962" y="2694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Limpeza Textual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848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Conversão para lowercase, remoção de caracteres especiais, HTML tags e pontuações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650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520077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9640133" y="2694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Normalização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8480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Remoção de stopwords em inglês, tokenização e stemming/lemmatização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6703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025390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793790" y="5199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Enriquecimento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69011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Geração de features: contagem de palavras, polaridade, tamanho médio de sentenças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6703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025390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7428548" y="5199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Exportação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69011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Gravação das camadas Silver (limpa) e Gold (agregada) com particionamento otimizado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841093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Notebook utilizado: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processamento.ipynb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– Todas as transformações são documentadas e reproduzíveis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707350"/>
            <a:ext cx="9413796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Resultados Parciais e Próximos Passos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9135" y="1830824"/>
            <a:ext cx="334946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Resultados Alcançados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699135" y="2430066"/>
            <a:ext cx="6372463" cy="1595914"/>
          </a:xfrm>
          <a:prstGeom prst="roundRect">
            <a:avLst>
              <a:gd name="adj" fmla="val 187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21663" y="2652593"/>
            <a:ext cx="29184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Distribuição Balanceada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21663" y="3164324"/>
            <a:ext cx="592740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50% avaliações positivas, 50% negativas – dataset ideal para treinamento supervisionado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9135" y="4225647"/>
            <a:ext cx="6372463" cy="1276350"/>
          </a:xfrm>
          <a:prstGeom prst="roundRect">
            <a:avLst>
              <a:gd name="adj" fmla="val 234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921663" y="4448175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Qualidade de Dados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21663" y="4959906"/>
            <a:ext cx="5927407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Textos limpos, normalizados e prontos para vetorização e modelagem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99135" y="5701665"/>
            <a:ext cx="6372463" cy="1595914"/>
          </a:xfrm>
          <a:prstGeom prst="roundRect">
            <a:avLst>
              <a:gd name="adj" fmla="val 187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21663" y="592419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Base Preparada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21663" y="6435923"/>
            <a:ext cx="592740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extraídas e pipeline validado para implementação de modelos ML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6422" y="1830824"/>
            <a:ext cx="299644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Roadmap Futuro</a:t>
            </a:r>
            <a:endParaRPr lang="en-US" sz="2350" dirty="0"/>
          </a:p>
        </p:txBody>
      </p:sp>
      <p:sp>
        <p:nvSpPr>
          <p:cNvPr id="14" name="Shape 12"/>
          <p:cNvSpPr/>
          <p:nvPr/>
        </p:nvSpPr>
        <p:spPr>
          <a:xfrm>
            <a:off x="7766209" y="2729627"/>
            <a:ext cx="199668" cy="1250513"/>
          </a:xfrm>
          <a:prstGeom prst="roundRect">
            <a:avLst>
              <a:gd name="adj" fmla="val 1500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7566422" y="2598539"/>
            <a:ext cx="599242" cy="599242"/>
          </a:xfrm>
          <a:prstGeom prst="roundRect">
            <a:avLst>
              <a:gd name="adj" fmla="val 7629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6202" y="2748320"/>
            <a:ext cx="299561" cy="29956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365331" y="262973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Modelagem ML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8365331" y="3141464"/>
            <a:ext cx="5573554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Implementação de classificadores (Naive Bayes, SVM, LSTM) e avaliação de performance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8065770" y="4479488"/>
            <a:ext cx="199668" cy="1250513"/>
          </a:xfrm>
          <a:prstGeom prst="roundRect">
            <a:avLst>
              <a:gd name="adj" fmla="val 1500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7865983" y="4348401"/>
            <a:ext cx="599242" cy="599242"/>
          </a:xfrm>
          <a:prstGeom prst="roundRect">
            <a:avLst>
              <a:gd name="adj" fmla="val 7629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5764" y="4498181"/>
            <a:ext cx="299561" cy="29956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664893" y="4379595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API e Interface</a:t>
            </a:r>
            <a:endParaRPr lang="en-US" sz="1950" dirty="0"/>
          </a:p>
        </p:txBody>
      </p:sp>
      <p:sp>
        <p:nvSpPr>
          <p:cNvPr id="23" name="Text 19"/>
          <p:cNvSpPr/>
          <p:nvPr/>
        </p:nvSpPr>
        <p:spPr>
          <a:xfrm>
            <a:off x="8664893" y="4891326"/>
            <a:ext cx="527399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Disponibilização via Streamlit ou FastAPI para predições em tempo real</a:t>
            </a:r>
            <a:endParaRPr lang="en-US" sz="1550" dirty="0"/>
          </a:p>
        </p:txBody>
      </p:sp>
      <p:sp>
        <p:nvSpPr>
          <p:cNvPr id="24" name="Shape 20"/>
          <p:cNvSpPr/>
          <p:nvPr/>
        </p:nvSpPr>
        <p:spPr>
          <a:xfrm>
            <a:off x="8365450" y="6229350"/>
            <a:ext cx="199668" cy="930950"/>
          </a:xfrm>
          <a:prstGeom prst="roundRect">
            <a:avLst>
              <a:gd name="adj" fmla="val 1500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1"/>
          <p:cNvSpPr/>
          <p:nvPr/>
        </p:nvSpPr>
        <p:spPr>
          <a:xfrm>
            <a:off x="8165663" y="6098262"/>
            <a:ext cx="599242" cy="599242"/>
          </a:xfrm>
          <a:prstGeom prst="roundRect">
            <a:avLst>
              <a:gd name="adj" fmla="val 7629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444" y="6248043"/>
            <a:ext cx="299561" cy="299561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964573" y="6129457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Visualizações</a:t>
            </a:r>
            <a:endParaRPr lang="en-US" sz="1950" dirty="0"/>
          </a:p>
        </p:txBody>
      </p:sp>
      <p:sp>
        <p:nvSpPr>
          <p:cNvPr id="28" name="Text 23"/>
          <p:cNvSpPr/>
          <p:nvPr/>
        </p:nvSpPr>
        <p:spPr>
          <a:xfrm>
            <a:off x="8964573" y="6641187"/>
            <a:ext cx="497431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Dashboards interativos e relatórios automáticos de insights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1100</Words>
  <Application>Microsoft Office PowerPoint</Application>
  <PresentationFormat>Personalizar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MuseoModerno Light</vt:lpstr>
      <vt:lpstr>MuseoModerno Medium</vt:lpstr>
      <vt:lpstr>Consolas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Igor Vinicius da Silva Nascimento</dc:creator>
  <cp:lastModifiedBy>Igor Vinicius da Silva Nascimento</cp:lastModifiedBy>
  <cp:revision>3</cp:revision>
  <dcterms:created xsi:type="dcterms:W3CDTF">2025-11-30T18:45:32Z</dcterms:created>
  <dcterms:modified xsi:type="dcterms:W3CDTF">2025-12-02T18:53:57Z</dcterms:modified>
</cp:coreProperties>
</file>